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91"/>
    <p:restoredTop sz="93023"/>
  </p:normalViewPr>
  <p:slideViewPr>
    <p:cSldViewPr snapToGrid="0" snapToObjects="1">
      <p:cViewPr varScale="1">
        <p:scale>
          <a:sx n="99" d="100"/>
          <a:sy n="99" d="100"/>
        </p:scale>
        <p:origin x="184" y="4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57169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 descr="th.jpe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125" y="294400"/>
            <a:ext cx="8038224" cy="4099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 descr="Screen Shot 2016-07-28 at 8.55.01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90812" y="2133600"/>
            <a:ext cx="1285875" cy="87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should homework look like?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263125"/>
            <a:ext cx="8678100" cy="339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Name. Date. Class Period. Assignment at top of the paper.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b="1" dirty="0">
                <a:solidFill>
                  <a:srgbClr val="0000FF"/>
                </a:solidFill>
              </a:rPr>
              <a:t>Attend to precision</a:t>
            </a:r>
            <a:r>
              <a:rPr lang="en" sz="2400" dirty="0">
                <a:solidFill>
                  <a:srgbClr val="0000FF"/>
                </a:solidFill>
              </a:rPr>
              <a:t>           </a:t>
            </a:r>
            <a:r>
              <a:rPr lang="en" sz="2000" dirty="0">
                <a:solidFill>
                  <a:srgbClr val="0000FF"/>
                </a:solidFill>
              </a:rPr>
              <a:t>(one of the 8 </a:t>
            </a:r>
            <a:r>
              <a:rPr lang="en-US" sz="2000" dirty="0">
                <a:solidFill>
                  <a:srgbClr val="0000FF"/>
                </a:solidFill>
              </a:rPr>
              <a:t>Math Practice S</a:t>
            </a:r>
            <a:r>
              <a:rPr lang="en" sz="2000" dirty="0">
                <a:solidFill>
                  <a:srgbClr val="0000FF"/>
                </a:solidFill>
              </a:rPr>
              <a:t>tandards)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Showing your method of arriving at an answer is part of the answer.  Therefore, a full answer is required to get full credit.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Do not use a calculator when one is not necessary. </a:t>
            </a:r>
          </a:p>
        </p:txBody>
      </p:sp>
      <p:pic>
        <p:nvPicPr>
          <p:cNvPr id="118" name="Shape 118" descr="MiLLyBo4T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31750" y="1718300"/>
            <a:ext cx="938775" cy="78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364150"/>
            <a:ext cx="8520600" cy="45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Will I be working in groups?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11700" y="1012775"/>
            <a:ext cx="8520600" cy="394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b="1" dirty="0">
                <a:solidFill>
                  <a:srgbClr val="0000FF"/>
                </a:solidFill>
              </a:rPr>
              <a:t>Group work is necessary in math. 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0000FF"/>
                </a:solidFill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b="1" dirty="0">
                <a:solidFill>
                  <a:srgbClr val="0000FF"/>
                </a:solidFill>
              </a:rPr>
              <a:t>Expectations for successful group work: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0000FF"/>
                </a:solidFill>
              </a:rPr>
              <a:t>Voice level 1-2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0000FF"/>
                </a:solidFill>
              </a:rPr>
              <a:t>Include everyone and their ideas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0000FF"/>
                </a:solidFill>
              </a:rPr>
              <a:t>Monitor time and keep moving forward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0000FF"/>
                </a:solidFill>
              </a:rPr>
              <a:t>Attend to precision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25" name="Shape 125" descr="th.jpe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5025" y="-79674"/>
            <a:ext cx="3235863" cy="229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happens when I’m not in class?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Follow the student handbook for make-up work guidelines.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Check the teacher website for the homework assignment. (gofiguremath.com)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Call a friend.  Ask your table partner for agenda/notes.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Get handouts from Ms. Brock.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Turn in </a:t>
            </a:r>
            <a:r>
              <a:rPr lang="en-US" sz="2400" dirty="0">
                <a:solidFill>
                  <a:srgbClr val="0000FF"/>
                </a:solidFill>
              </a:rPr>
              <a:t>assigned work that was due when you</a:t>
            </a:r>
            <a:r>
              <a:rPr lang="en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were</a:t>
            </a:r>
            <a:r>
              <a:rPr lang="en" sz="2400" dirty="0">
                <a:solidFill>
                  <a:srgbClr val="0000FF"/>
                </a:solidFill>
              </a:rPr>
              <a:t> absen</a:t>
            </a:r>
            <a:r>
              <a:rPr lang="en-US" sz="2400" dirty="0">
                <a:solidFill>
                  <a:srgbClr val="0000FF"/>
                </a:solidFill>
              </a:rPr>
              <a:t>t</a:t>
            </a:r>
            <a:r>
              <a:rPr lang="en" sz="2400" dirty="0">
                <a:solidFill>
                  <a:srgbClr val="0000FF"/>
                </a:solidFill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endParaRPr sz="2400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11700" y="284475"/>
            <a:ext cx="8520600" cy="45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 I find the teacher website?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11700" y="739575"/>
            <a:ext cx="8520600" cy="382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Gofiguremath.com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dirty="0">
                <a:solidFill>
                  <a:srgbClr val="0000FF"/>
                </a:solidFill>
              </a:rPr>
              <a:t>Daily homework assignments, tutorials and often visited websites for students.</a:t>
            </a:r>
          </a:p>
        </p:txBody>
      </p:sp>
      <p:pic>
        <p:nvPicPr>
          <p:cNvPr id="138" name="Shape 138" descr="Screen Shot 2016-07-28 at 10.26.27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449" y="1754974"/>
            <a:ext cx="8181799" cy="4207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Will I be given study guides for the test?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57282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b="1" dirty="0">
                <a:solidFill>
                  <a:srgbClr val="0000FF"/>
                </a:solidFill>
              </a:rPr>
              <a:t>Yes. 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b="1" dirty="0">
                <a:solidFill>
                  <a:srgbClr val="0000FF"/>
                </a:solidFill>
              </a:rPr>
              <a:t>Study guides will be given in advance to help review for </a:t>
            </a:r>
            <a:r>
              <a:rPr lang="en-US" sz="2400" b="1" dirty="0">
                <a:solidFill>
                  <a:srgbClr val="0000FF"/>
                </a:solidFill>
              </a:rPr>
              <a:t>assessments</a:t>
            </a:r>
            <a:r>
              <a:rPr lang="en" sz="2400" b="1" dirty="0">
                <a:solidFill>
                  <a:srgbClr val="0000FF"/>
                </a:solidFill>
              </a:rPr>
              <a:t>. </a:t>
            </a:r>
            <a:r>
              <a:rPr lang="en-US" sz="2400" b="1" dirty="0">
                <a:solidFill>
                  <a:srgbClr val="0000FF"/>
                </a:solidFill>
              </a:rPr>
              <a:t>When nearing the end of a unit, students will be given a “heads-up” that a study guide and assessment will follow.</a:t>
            </a:r>
            <a:endParaRPr lang="en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What do unit tests look like?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11700" y="903547"/>
            <a:ext cx="8520600" cy="366532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b="1" dirty="0">
                <a:solidFill>
                  <a:srgbClr val="0000FF"/>
                </a:solidFill>
              </a:rPr>
              <a:t>Unit assessments will consist of a combination of multiple-choice, short answer</a:t>
            </a:r>
            <a:r>
              <a:rPr lang="en-US" sz="2400" b="1" dirty="0">
                <a:solidFill>
                  <a:srgbClr val="0000FF"/>
                </a:solidFill>
              </a:rPr>
              <a:t>(s)</a:t>
            </a:r>
            <a:r>
              <a:rPr lang="en" sz="2400" b="1" dirty="0">
                <a:solidFill>
                  <a:srgbClr val="0000FF"/>
                </a:solidFill>
              </a:rPr>
              <a:t> and an extended response.  </a:t>
            </a:r>
            <a:r>
              <a:rPr lang="en-US" sz="2400" b="1" dirty="0">
                <a:solidFill>
                  <a:srgbClr val="0000FF"/>
                </a:solidFill>
              </a:rPr>
              <a:t>Assessments are designed to complete in</a:t>
            </a:r>
            <a:r>
              <a:rPr lang="en" sz="2400" b="1" dirty="0">
                <a:solidFill>
                  <a:srgbClr val="0000FF"/>
                </a:solidFill>
              </a:rPr>
              <a:t> one class period to complete the test.</a:t>
            </a:r>
          </a:p>
        </p:txBody>
      </p:sp>
      <p:pic>
        <p:nvPicPr>
          <p:cNvPr id="151" name="Shape 151" descr="Screen Shot 2016-07-28 at 9.57.23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712" y="2698594"/>
            <a:ext cx="7878449" cy="22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How is class dismissed?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11700" y="1092425"/>
            <a:ext cx="8520600" cy="366951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When the bell rings, stay in your seat.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A</a:t>
            </a:r>
            <a:r>
              <a:rPr lang="en" sz="2400" dirty="0">
                <a:solidFill>
                  <a:srgbClr val="0000FF"/>
                </a:solidFill>
              </a:rPr>
              <a:t>ll materials </a:t>
            </a:r>
            <a:r>
              <a:rPr lang="en-US" sz="2400" dirty="0">
                <a:solidFill>
                  <a:srgbClr val="0000FF"/>
                </a:solidFill>
              </a:rPr>
              <a:t>should be returned to </a:t>
            </a:r>
            <a:r>
              <a:rPr lang="en" sz="2400" dirty="0">
                <a:solidFill>
                  <a:srgbClr val="0000FF"/>
                </a:solidFill>
              </a:rPr>
              <a:t>their proper location.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Wait for Ms. Brock’s to dismiss one section at a time &amp; say..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       HAVE A GREAT DAY!!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Push your chair up to the table. 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Voice level 1.</a:t>
            </a:r>
            <a:endParaRPr lang="en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Shape 162" descr="th-2.jpe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1050" y="1271725"/>
            <a:ext cx="5985575" cy="3871774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 txBox="1"/>
          <p:nvPr/>
        </p:nvSpPr>
        <p:spPr>
          <a:xfrm>
            <a:off x="386900" y="546200"/>
            <a:ext cx="8352600" cy="72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0000FF"/>
                </a:solidFill>
              </a:rPr>
              <a:t>                       </a:t>
            </a:r>
            <a:r>
              <a:rPr lang="en" sz="3000" b="1">
                <a:solidFill>
                  <a:srgbClr val="0000FF"/>
                </a:solidFill>
              </a:rPr>
              <a:t>Think Win-Win!!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Ms. Brock’s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FAQ</a:t>
            </a:r>
          </a:p>
        </p:txBody>
      </p:sp>
      <p:pic>
        <p:nvPicPr>
          <p:cNvPr id="61" name="Shape 61" descr="Deb10.06.01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3325" y="2699550"/>
            <a:ext cx="1457325" cy="224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 descr="th-4.jpe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00412" y="3341212"/>
            <a:ext cx="1933575" cy="153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3198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supplies do I need for math class?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09175" y="959024"/>
            <a:ext cx="8575200" cy="399827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46100" lvl="0" indent="-457200" rtl="0">
              <a:lnSpc>
                <a:spcPct val="80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" sz="1200" dirty="0">
                <a:solidFill>
                  <a:srgbClr val="0000FF"/>
                </a:solidFill>
              </a:rPr>
              <a:t>1</a:t>
            </a:r>
            <a:r>
              <a:rPr lang="en-US" sz="1200" dirty="0">
                <a:solidFill>
                  <a:srgbClr val="0000FF"/>
                </a:solidFill>
              </a:rPr>
              <a:t>.5</a:t>
            </a:r>
            <a:r>
              <a:rPr lang="en" sz="1200" dirty="0">
                <a:solidFill>
                  <a:srgbClr val="0000FF"/>
                </a:solidFill>
              </a:rPr>
              <a:t>” Clear View binder w/pockets</a:t>
            </a:r>
            <a:r>
              <a:rPr lang="en-US" sz="1200" dirty="0">
                <a:solidFill>
                  <a:srgbClr val="0000FF"/>
                </a:solidFill>
              </a:rPr>
              <a:t> (will label in class)</a:t>
            </a:r>
            <a:endParaRPr lang="en" sz="1200" dirty="0">
              <a:solidFill>
                <a:srgbClr val="0000FF"/>
              </a:solidFill>
            </a:endParaRPr>
          </a:p>
          <a:p>
            <a:pPr marL="546100" lvl="0" indent="-457200" rtl="0">
              <a:lnSpc>
                <a:spcPct val="80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" sz="1200" dirty="0">
                <a:solidFill>
                  <a:srgbClr val="0000FF"/>
                </a:solidFill>
              </a:rPr>
              <a:t>Pencil pouch w/basic supplies</a:t>
            </a:r>
            <a:r>
              <a:rPr lang="en-US" sz="1200" dirty="0">
                <a:solidFill>
                  <a:srgbClr val="0000FF"/>
                </a:solidFill>
              </a:rPr>
              <a:t> (used for all classes) glue sticks, #2 pencils, color pencils, scissors, pencil sharpener, highlighters</a:t>
            </a:r>
            <a:endParaRPr lang="en" sz="1200" dirty="0">
              <a:solidFill>
                <a:srgbClr val="0000FF"/>
              </a:solidFill>
            </a:endParaRPr>
          </a:p>
          <a:p>
            <a:pPr marL="546100" lvl="0" indent="-457200" rtl="0">
              <a:lnSpc>
                <a:spcPct val="80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" sz="1200" dirty="0">
                <a:solidFill>
                  <a:srgbClr val="0000FF"/>
                </a:solidFill>
              </a:rPr>
              <a:t>Small pkg. page protectors (10 needed)</a:t>
            </a:r>
          </a:p>
          <a:p>
            <a:pPr marL="546100" lvl="0" indent="-457200" rtl="0">
              <a:lnSpc>
                <a:spcPct val="80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" sz="1200" dirty="0">
                <a:solidFill>
                  <a:srgbClr val="0000FF"/>
                </a:solidFill>
              </a:rPr>
              <a:t>Small pkg. dry erase markers</a:t>
            </a:r>
            <a:r>
              <a:rPr lang="en-US" sz="1200" dirty="0">
                <a:solidFill>
                  <a:srgbClr val="0000FF"/>
                </a:solidFill>
              </a:rPr>
              <a:t> (2-4)</a:t>
            </a:r>
          </a:p>
          <a:p>
            <a:pPr marL="546100" lvl="0" indent="-457200" rtl="0">
              <a:lnSpc>
                <a:spcPct val="80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sz="1200" dirty="0">
                <a:solidFill>
                  <a:srgbClr val="0000FF"/>
                </a:solidFill>
              </a:rPr>
              <a:t>Loose leaf paper</a:t>
            </a:r>
            <a:endParaRPr lang="en" sz="1200" dirty="0">
              <a:solidFill>
                <a:srgbClr val="0000FF"/>
              </a:solidFill>
            </a:endParaRPr>
          </a:p>
          <a:p>
            <a:pPr marL="546100" lvl="0" indent="-457200" rtl="0">
              <a:lnSpc>
                <a:spcPct val="80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" sz="1200" dirty="0">
                <a:solidFill>
                  <a:srgbClr val="0000FF"/>
                </a:solidFill>
              </a:rPr>
              <a:t>Composition book</a:t>
            </a:r>
            <a:r>
              <a:rPr lang="en-US" sz="1200" dirty="0">
                <a:solidFill>
                  <a:srgbClr val="0000FF"/>
                </a:solidFill>
              </a:rPr>
              <a:t> (will label in class)</a:t>
            </a:r>
            <a:endParaRPr lang="en" sz="1200" dirty="0">
              <a:solidFill>
                <a:srgbClr val="0000FF"/>
              </a:solidFill>
            </a:endParaRPr>
          </a:p>
          <a:p>
            <a:pPr marL="546100" lvl="0" indent="-457200" rtl="0">
              <a:lnSpc>
                <a:spcPct val="80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" sz="1200" dirty="0">
                <a:solidFill>
                  <a:srgbClr val="0000FF"/>
                </a:solidFill>
              </a:rPr>
              <a:t>Earbuds (</a:t>
            </a:r>
            <a:r>
              <a:rPr lang="en-US" sz="1200" dirty="0">
                <a:solidFill>
                  <a:srgbClr val="0000FF"/>
                </a:solidFill>
              </a:rPr>
              <a:t>cheap)</a:t>
            </a:r>
            <a:endParaRPr lang="en" sz="1200" dirty="0">
              <a:solidFill>
                <a:srgbClr val="0000FF"/>
              </a:solidFill>
            </a:endParaRPr>
          </a:p>
          <a:p>
            <a:pPr marL="546100" lvl="0" indent="-457200" rtl="0">
              <a:lnSpc>
                <a:spcPct val="80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" sz="1200" dirty="0">
                <a:solidFill>
                  <a:srgbClr val="0000FF"/>
                </a:solidFill>
              </a:rPr>
              <a:t>TI-34 Multiview Calculator</a:t>
            </a:r>
          </a:p>
          <a:p>
            <a:pPr marL="88900" lvl="0" rtl="0">
              <a:lnSpc>
                <a:spcPct val="80000"/>
              </a:lnSpc>
              <a:spcBef>
                <a:spcPts val="0"/>
              </a:spcBef>
              <a:buClr>
                <a:srgbClr val="0000FF"/>
              </a:buClr>
              <a:buSzPct val="100000"/>
            </a:pPr>
            <a:r>
              <a:rPr lang="en" sz="1200" dirty="0">
                <a:solidFill>
                  <a:srgbClr val="0000FF"/>
                </a:solidFill>
              </a:rPr>
              <a:t>All materials for math will be labeled in class.</a:t>
            </a:r>
          </a:p>
          <a:p>
            <a:pPr marL="88900" lvl="0" rtl="0">
              <a:lnSpc>
                <a:spcPct val="80000"/>
              </a:lnSpc>
              <a:spcBef>
                <a:spcPts val="0"/>
              </a:spcBef>
              <a:buClr>
                <a:srgbClr val="0000FF"/>
              </a:buClr>
              <a:buSzPct val="100000"/>
            </a:pPr>
            <a:endParaRPr lang="en" sz="2200" dirty="0">
              <a:solidFill>
                <a:schemeClr val="tx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200" dirty="0">
              <a:solidFill>
                <a:srgbClr val="0000FF"/>
              </a:solidFill>
            </a:endParaRPr>
          </a:p>
        </p:txBody>
      </p:sp>
      <p:pic>
        <p:nvPicPr>
          <p:cNvPr id="69" name="Shape 69" descr="th.jpe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5244" y="1875674"/>
            <a:ext cx="3031432" cy="2956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250350"/>
            <a:ext cx="8520600" cy="54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Where will my math supplies/work be kept?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921725"/>
            <a:ext cx="8520600" cy="398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lnSpc>
                <a:spcPct val="150000"/>
              </a:lnSpc>
              <a:spcBef>
                <a:spcPts val="0"/>
              </a:spcBef>
              <a:buClr>
                <a:srgbClr val="0000FF"/>
              </a:buClr>
              <a:buSzPct val="100000"/>
              <a:buAutoNum type="arabicPeriod"/>
            </a:pPr>
            <a:r>
              <a:rPr lang="en" sz="2400" dirty="0">
                <a:solidFill>
                  <a:srgbClr val="0000FF"/>
                </a:solidFill>
              </a:rPr>
              <a:t>Place the composition book in the front pocket of the 1</a:t>
            </a:r>
            <a:r>
              <a:rPr lang="en-US" sz="2400" dirty="0">
                <a:solidFill>
                  <a:srgbClr val="0000FF"/>
                </a:solidFill>
              </a:rPr>
              <a:t>.5</a:t>
            </a:r>
            <a:r>
              <a:rPr lang="en" sz="2400" dirty="0">
                <a:solidFill>
                  <a:srgbClr val="0000FF"/>
                </a:solidFill>
              </a:rPr>
              <a:t>” binder.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FF"/>
              </a:buClr>
              <a:buSzPct val="100000"/>
              <a:buAutoNum type="arabicPeriod"/>
            </a:pPr>
            <a:r>
              <a:rPr lang="en" sz="2400" dirty="0">
                <a:solidFill>
                  <a:srgbClr val="0000FF"/>
                </a:solidFill>
              </a:rPr>
              <a:t>Page protectors will be used to store goal setting sheets, manipulatives, &amp; things needed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" sz="2400" dirty="0">
                <a:solidFill>
                  <a:srgbClr val="0000FF"/>
                </a:solidFill>
              </a:rPr>
              <a:t> long term.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FF"/>
              </a:buClr>
              <a:buSzPct val="100000"/>
              <a:buAutoNum type="arabicPeriod"/>
            </a:pPr>
            <a:r>
              <a:rPr lang="en" sz="2400" dirty="0">
                <a:solidFill>
                  <a:srgbClr val="0000FF"/>
                </a:solidFill>
              </a:rPr>
              <a:t>A binder clean-out will be done at the end of </a:t>
            </a:r>
            <a:r>
              <a:rPr lang="en-US" sz="2400" dirty="0">
                <a:solidFill>
                  <a:srgbClr val="0000FF"/>
                </a:solidFill>
              </a:rPr>
              <a:t>each</a:t>
            </a:r>
            <a:r>
              <a:rPr lang="en" sz="2400" dirty="0">
                <a:solidFill>
                  <a:srgbClr val="0000FF"/>
                </a:solidFill>
              </a:rPr>
              <a:t> quarter. (Do not throw away papers.)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should I bring to class every day?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02725" y="1528000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FF"/>
              </a:buClr>
              <a:buSzPct val="100000"/>
              <a:buAutoNum type="arabicPeriod"/>
            </a:pPr>
            <a:r>
              <a:rPr lang="en" sz="2400">
                <a:solidFill>
                  <a:srgbClr val="0000FF"/>
                </a:solidFill>
              </a:rPr>
              <a:t> A great ATTITUDE!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FF"/>
              </a:buClr>
              <a:buSzPct val="100000"/>
              <a:buAutoNum type="arabicPeriod"/>
            </a:pPr>
            <a:r>
              <a:rPr lang="en" sz="2400">
                <a:solidFill>
                  <a:srgbClr val="0000FF"/>
                </a:solidFill>
              </a:rPr>
              <a:t>Pencil pouch with needed supplies.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0000FF"/>
              </a:buClr>
              <a:buSzPct val="100000"/>
              <a:buAutoNum type="arabicPeriod"/>
            </a:pPr>
            <a:r>
              <a:rPr lang="en" sz="2400">
                <a:solidFill>
                  <a:srgbClr val="0000FF"/>
                </a:solidFill>
              </a:rPr>
              <a:t>Math binder with loose leaf paper,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0000FF"/>
                </a:solidFill>
              </a:rPr>
              <a:t>     composition book and class materials.</a:t>
            </a:r>
          </a:p>
        </p:txBody>
      </p:sp>
      <p:pic>
        <p:nvPicPr>
          <p:cNvPr id="82" name="Shape 82" descr="th.jpe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7662" y="1950950"/>
            <a:ext cx="2714625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are class guidelines for AGENDAS?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6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Agenda’s are required.  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Fill out the agenda daily upon 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entering the classroom.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Leave the agenda open at the 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top of your table.</a:t>
            </a:r>
            <a:r>
              <a:rPr lang="en-US" sz="2400" dirty="0">
                <a:solidFill>
                  <a:srgbClr val="0000FF"/>
                </a:solidFill>
              </a:rPr>
              <a:t> Parent sign 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once a week on Mon.-Thur.</a:t>
            </a:r>
            <a:r>
              <a:rPr lang="en-US" sz="1600" dirty="0">
                <a:solidFill>
                  <a:srgbClr val="0000FF"/>
                </a:solidFill>
              </a:rPr>
              <a:t>(no initials)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Rewards given on Friday.</a:t>
            </a:r>
            <a:endParaRPr lang="en" sz="2400" dirty="0">
              <a:solidFill>
                <a:srgbClr val="0000FF"/>
              </a:solidFill>
            </a:endParaRPr>
          </a:p>
        </p:txBody>
      </p:sp>
      <p:pic>
        <p:nvPicPr>
          <p:cNvPr id="89" name="Shape 89" descr="th-1.jpe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6180" y="1562891"/>
            <a:ext cx="3746140" cy="2252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When does class begin?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5067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b="1" dirty="0">
                <a:solidFill>
                  <a:srgbClr val="0000FF"/>
                </a:solidFill>
              </a:rPr>
              <a:t>Without being prompted, class begins upon entering the classroom.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1. Write in agenda.</a:t>
            </a:r>
            <a:r>
              <a:rPr lang="en-US" sz="2400" dirty="0">
                <a:solidFill>
                  <a:srgbClr val="0000FF"/>
                </a:solidFill>
              </a:rPr>
              <a:t> Lay at top of table.</a:t>
            </a:r>
            <a:endParaRPr lang="en" sz="2400" dirty="0">
              <a:solidFill>
                <a:srgbClr val="0000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2.Get out math/assignments and place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at the top of your table so it is visible.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3.Complete Problem(s) of the Day.</a:t>
            </a:r>
          </a:p>
        </p:txBody>
      </p:sp>
      <p:pic>
        <p:nvPicPr>
          <p:cNvPr id="96" name="Shape 96" descr="Screen Shot 2016-07-28 at 7.25.14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7275" y="2020054"/>
            <a:ext cx="2845024" cy="257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May I use a calculator?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017724"/>
            <a:ext cx="8520600" cy="368315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All students will be using a TI-34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>
                <a:solidFill>
                  <a:srgbClr val="0000FF"/>
                </a:solidFill>
              </a:rPr>
              <a:t>Multiview Calculator.  </a:t>
            </a:r>
            <a:r>
              <a:rPr lang="en-US" sz="2400" dirty="0">
                <a:solidFill>
                  <a:srgbClr val="0000FF"/>
                </a:solidFill>
              </a:rPr>
              <a:t>Available at Wal-Mart.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Reminder:  C</a:t>
            </a:r>
            <a:r>
              <a:rPr lang="en" sz="2400" dirty="0">
                <a:solidFill>
                  <a:srgbClr val="0000FF"/>
                </a:solidFill>
              </a:rPr>
              <a:t>alculators do not replace </a:t>
            </a:r>
            <a:endParaRPr lang="en-US" sz="2400" dirty="0">
              <a:solidFill>
                <a:srgbClr val="0000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" sz="2400">
                <a:solidFill>
                  <a:srgbClr val="0000FF"/>
                </a:solidFill>
              </a:rPr>
              <a:t>howing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" sz="2400" dirty="0">
                <a:solidFill>
                  <a:srgbClr val="0000FF"/>
                </a:solidFill>
              </a:rPr>
              <a:t>the method used in arriving at the 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a</a:t>
            </a:r>
            <a:r>
              <a:rPr lang="en" sz="2400" dirty="0">
                <a:solidFill>
                  <a:srgbClr val="0000FF"/>
                </a:solidFill>
              </a:rPr>
              <a:t>nswer.  Be prepared to share your method.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03" name="Shape 103" descr="th-2.jpe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8124" y="1428581"/>
            <a:ext cx="2476195" cy="24372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261725"/>
            <a:ext cx="8520600" cy="54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the procedure for turning in work?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0" name="Shape 110" descr="th-1.jpe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1400" y="1098375"/>
            <a:ext cx="4790725" cy="421582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/>
        </p:nvSpPr>
        <p:spPr>
          <a:xfrm>
            <a:off x="2253125" y="1017725"/>
            <a:ext cx="3777900" cy="103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First &amp; Last Name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Date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Class Period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Assignment</a:t>
            </a:r>
            <a:endParaRPr lang="en-US" dirty="0"/>
          </a:p>
          <a:p>
            <a:pPr lvl="0">
              <a:spcBef>
                <a:spcPts val="0"/>
              </a:spcBef>
              <a:buNone/>
            </a:pPr>
            <a:endParaRPr lang="en-US" dirty="0"/>
          </a:p>
          <a:p>
            <a:pPr lvl="0">
              <a:spcBef>
                <a:spcPts val="0"/>
              </a:spcBef>
              <a:buNone/>
            </a:pPr>
            <a:endParaRPr lang="en-US" dirty="0"/>
          </a:p>
          <a:p>
            <a:pPr lvl="0">
              <a:spcBef>
                <a:spcPts val="0"/>
              </a:spcBef>
              <a:buNone/>
            </a:pPr>
            <a:endParaRPr lang="en-US" dirty="0"/>
          </a:p>
          <a:p>
            <a:pPr lvl="0">
              <a:spcBef>
                <a:spcPts val="0"/>
              </a:spcBef>
              <a:buNone/>
            </a:pPr>
            <a:endParaRPr lang="en-US" dirty="0"/>
          </a:p>
          <a:p>
            <a:pPr lvl="0">
              <a:spcBef>
                <a:spcPts val="0"/>
              </a:spcBef>
              <a:buNone/>
            </a:pPr>
            <a:r>
              <a:rPr lang="en-US" dirty="0"/>
              <a:t>(In left corner by red line.)</a:t>
            </a:r>
            <a:endParaRPr lang="en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731</Words>
  <Application>Microsoft Macintosh PowerPoint</Application>
  <PresentationFormat>On-screen Show (16:9)</PresentationFormat>
  <Paragraphs>87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simple-light-2</vt:lpstr>
      <vt:lpstr>PowerPoint Presentation</vt:lpstr>
      <vt:lpstr> Ms. Brock’s  FAQ</vt:lpstr>
      <vt:lpstr>What supplies do I need for math class?</vt:lpstr>
      <vt:lpstr>Where will my math supplies/work be kept?</vt:lpstr>
      <vt:lpstr>What should I bring to class every day?</vt:lpstr>
      <vt:lpstr>What are class guidelines for AGENDAS?</vt:lpstr>
      <vt:lpstr>When does class begin?</vt:lpstr>
      <vt:lpstr>May I use a calculator?</vt:lpstr>
      <vt:lpstr>What is the procedure for turning in work?</vt:lpstr>
      <vt:lpstr>What should homework look like?</vt:lpstr>
      <vt:lpstr>Will I be working in groups?</vt:lpstr>
      <vt:lpstr>What happens when I’m not in class?</vt:lpstr>
      <vt:lpstr>How do I find the teacher website?</vt:lpstr>
      <vt:lpstr>Will I be given study guides for the test?</vt:lpstr>
      <vt:lpstr>What do unit tests look like?</vt:lpstr>
      <vt:lpstr>How is class dismissed?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9</cp:revision>
  <dcterms:modified xsi:type="dcterms:W3CDTF">2019-07-22T00:28:29Z</dcterms:modified>
</cp:coreProperties>
</file>